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121D90A9-EB4B-49C9-ADD1-6157818A29EB}">
          <p14:sldIdLst>
            <p14:sldId id="256"/>
            <p14:sldId id="260"/>
          </p14:sldIdLst>
        </p14:section>
        <p14:section name="Sezione senza titolo" id="{6C376376-0FBD-4847-9C63-6770A244700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CD2E1-10AB-4909-B7A8-AE07531F56E4}" type="datetimeFigureOut">
              <a:rPr lang="it-IT" smtClean="0"/>
              <a:t>28/09/2016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0B8FA-7BA7-41C5-B92D-ADEDF1A242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482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0B8FA-7BA7-41C5-B92D-ADEDF1A2424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8574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OD_UNIUD_notifica_infortuni_vers_2015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SEGNALAZIONE INFORTUNIO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a.a.2015-16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Per studenti in tirocinio presso </a:t>
            </a:r>
          </a:p>
          <a:p>
            <a:r>
              <a:rPr lang="it-IT" dirty="0">
                <a:solidFill>
                  <a:srgbClr val="0070C0"/>
                </a:solidFill>
              </a:rPr>
              <a:t>s</a:t>
            </a:r>
            <a:r>
              <a:rPr lang="it-IT" dirty="0" smtClean="0">
                <a:solidFill>
                  <a:srgbClr val="0070C0"/>
                </a:solidFill>
              </a:rPr>
              <a:t>edi cliniche afferenti al </a:t>
            </a:r>
          </a:p>
          <a:p>
            <a:r>
              <a:rPr lang="it-IT" dirty="0" err="1" smtClean="0">
                <a:solidFill>
                  <a:srgbClr val="0070C0"/>
                </a:solidFill>
              </a:rPr>
              <a:t>CdS</a:t>
            </a:r>
            <a:r>
              <a:rPr lang="it-IT" dirty="0" smtClean="0">
                <a:solidFill>
                  <a:srgbClr val="0070C0"/>
                </a:solidFill>
              </a:rPr>
              <a:t> Infermieristica </a:t>
            </a:r>
            <a:r>
              <a:rPr lang="it-IT" dirty="0">
                <a:solidFill>
                  <a:srgbClr val="0070C0"/>
                </a:solidFill>
              </a:rPr>
              <a:t>Pordenone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56568" y="704640"/>
            <a:ext cx="4221163" cy="1031875"/>
          </a:xfrm>
          <a:prstGeom prst="rect">
            <a:avLst/>
          </a:prstGeom>
          <a:noFill/>
          <a:ln w="76200" cmpd="thickThin">
            <a:solidFill>
              <a:srgbClr val="62242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7160" tIns="91440" rIns="137160" bIns="9144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3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PROCEDERE CON I PROVVEDIMENTI IMMEDIATI PREVISTI DALLA PROCEDURA AZIENDALE</a:t>
            </a: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 flipH="1" flipV="1">
            <a:off x="924441" y="1891843"/>
            <a:ext cx="6383862" cy="142240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90500" dir="10800000" algn="ctr" rotWithShape="0">
                    <a:srgbClr val="F79646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4006" y="5080794"/>
            <a:ext cx="3591890" cy="15165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sierologia nota d</a:t>
            </a: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paziente fonte,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 Servizio Sorveglianza Sanitaria 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recupera copia dei risultati HIV,HCV,HBV</a:t>
            </a:r>
            <a:endParaRPr kumimoji="0" lang="it-IT" altLang="it-IT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it-IT" alt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documentazione non presente, in collaborazione con il tutor clinico e </a:t>
            </a:r>
            <a:r>
              <a:rPr lang="it-IT" altLang="it-IT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sentito </a:t>
            </a:r>
            <a:r>
              <a:rPr lang="it-IT" altLang="it-IT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Servizio </a:t>
            </a:r>
            <a:r>
              <a:rPr lang="it-IT" altLang="it-IT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Sorveglianza Sanitaria, 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 eseguire i </a:t>
            </a:r>
            <a:r>
              <a:rPr kumimoji="0" lang="it-IT" altLang="it-IT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prelievi ematici.</a:t>
            </a:r>
            <a:endParaRPr kumimoji="0" lang="it-IT" altLang="it-IT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AutoShape 6"/>
          <p:cNvSpPr>
            <a:spLocks noChangeShapeType="1"/>
          </p:cNvSpPr>
          <p:nvPr/>
        </p:nvSpPr>
        <p:spPr bwMode="auto">
          <a:xfrm>
            <a:off x="3852531" y="1736515"/>
            <a:ext cx="0" cy="2873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44007" y="3662482"/>
            <a:ext cx="2364140" cy="1125181"/>
          </a:xfrm>
          <a:prstGeom prst="diamon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Incidente a rischio biologico</a:t>
            </a:r>
            <a:r>
              <a:rPr kumimoji="0" lang="it-IT" altLang="it-IT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3039731" y="3449586"/>
            <a:ext cx="1732556" cy="1511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la notifica</a:t>
            </a:r>
            <a:r>
              <a:rPr kumimoji="0" lang="it-IT" altLang="it-IT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kumimoji="0" lang="it-IT" altLang="it-I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infortunio </a:t>
            </a:r>
            <a:r>
              <a:rPr kumimoji="0" lang="it-IT" altLang="it-I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</a:t>
            </a:r>
            <a:r>
              <a:rPr kumimoji="0" lang="it-IT" altLang="it-I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it-IT" altLang="it-IT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NIA studente </a:t>
            </a:r>
            <a:r>
              <a:rPr kumimoji="0" lang="it-IT" altLang="it-I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reca al</a:t>
            </a:r>
            <a:r>
              <a:rPr kumimoji="0" lang="it-IT" altLang="it-IT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Pronto Soccorso della sede di tirocinio.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Medico compila il</a:t>
            </a: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Certificato Medico Infortunio </a:t>
            </a: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 eventuale Modulo INAIL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 rot="21168758">
            <a:off x="3587670" y="5074395"/>
            <a:ext cx="1128901" cy="884668"/>
          </a:xfrm>
          <a:prstGeom prst="flowChartMultidocumen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HIV,HVV,HBV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AutoShape 4"/>
          <p:cNvSpPr>
            <a:spLocks noChangeShapeType="1"/>
          </p:cNvSpPr>
          <p:nvPr/>
        </p:nvSpPr>
        <p:spPr bwMode="auto">
          <a:xfrm flipH="1" flipV="1">
            <a:off x="2675857" y="5516729"/>
            <a:ext cx="941331" cy="19396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940330" y="3449585"/>
            <a:ext cx="4096166" cy="15012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it-IT" altLang="it-IT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1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studente 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it-IT" altLang="it-IT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kumimoji="0" lang="it-IT" altLang="it-IT" sz="11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orta o</a:t>
            </a:r>
            <a:r>
              <a:rPr kumimoji="0" lang="it-IT" altLang="it-IT" sz="110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invia </a:t>
            </a:r>
            <a:r>
              <a:rPr kumimoji="0" lang="it-IT" altLang="it-IT" sz="11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UD tutta la documentazione in originale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kumimoji="0" lang="it-IT" altLang="it-IT" sz="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105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it-IT" sz="105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SERVIZIO TUTELA PREVENZIONISTICA </a:t>
            </a:r>
            <a:r>
              <a:rPr lang="it-IT" sz="105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presso </a:t>
            </a:r>
            <a:r>
              <a:rPr lang="it-IT" sz="105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SERVIZIO </a:t>
            </a:r>
            <a:r>
              <a:rPr lang="it-IT" sz="105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PREVENZIONE E PROTEZIONE D’ATENEO </a:t>
            </a:r>
            <a:r>
              <a:rPr lang="it-IT" sz="1100" b="1" dirty="0" smtClean="0">
                <a:solidFill>
                  <a:srgbClr val="FF0000"/>
                </a:solidFill>
              </a:rPr>
              <a:t>, </a:t>
            </a:r>
            <a:r>
              <a:rPr lang="it-IT" altLang="it-IT" sz="11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Via Cotonificio 114,  </a:t>
            </a:r>
            <a:r>
              <a:rPr lang="it-IT" altLang="it-IT" sz="1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UDINE </a:t>
            </a:r>
            <a:endParaRPr lang="it-IT" altLang="it-IT" sz="1200" b="1" dirty="0" smtClean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altLang="it-IT" sz="8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it-IT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invia, fare </a:t>
            </a:r>
            <a:r>
              <a:rPr lang="it-IT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PDF a:  </a:t>
            </a:r>
            <a:r>
              <a:rPr lang="it-IT" sz="1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gestione.infortunio@uniud.it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altLang="it-IT" sz="1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899592" y="0"/>
            <a:ext cx="6251575" cy="6953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PROCEDURA IN CASO DI INFORTUNIO ed INCIDENTE 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AutoShape 16"/>
          <p:cNvSpPr>
            <a:spLocks noChangeShapeType="1"/>
          </p:cNvSpPr>
          <p:nvPr/>
        </p:nvSpPr>
        <p:spPr bwMode="auto">
          <a:xfrm>
            <a:off x="6091509" y="5322261"/>
            <a:ext cx="0" cy="388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4815964" y="5080794"/>
            <a:ext cx="4220532" cy="1444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altLang="it-IT" sz="11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Porta o invia </a:t>
            </a:r>
            <a:r>
              <a:rPr kumimoji="0" lang="it-IT" altLang="it-IT" sz="11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copia </a:t>
            </a:r>
            <a:r>
              <a:rPr kumimoji="0" lang="it-IT" altLang="it-IT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 documentazione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it-IT" altLang="it-IT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all’Ufficio Protocollo dell’Azienda dove fa tirocinio con </a:t>
            </a:r>
            <a:r>
              <a:rPr lang="it-IT" altLang="it-IT" sz="11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busta </a:t>
            </a:r>
            <a:r>
              <a:rPr lang="it-IT" altLang="it-IT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chiusa, </a:t>
            </a:r>
            <a:r>
              <a:rPr lang="it-IT" altLang="it-IT" sz="11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intestata al </a:t>
            </a:r>
            <a:r>
              <a:rPr lang="it-IT" altLang="it-IT" sz="1100" b="1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‘Servizio </a:t>
            </a:r>
            <a:r>
              <a:rPr lang="it-IT" altLang="it-IT" sz="11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Prevenzione e Protezione - Sorveglianza </a:t>
            </a:r>
            <a:r>
              <a:rPr lang="it-IT" altLang="it-IT" sz="1100" b="1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Sanitaria</a:t>
            </a:r>
            <a:r>
              <a:rPr lang="it-IT" altLang="it-IT" sz="11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1100" b="1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dell’Azienda sede di Tirocinio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altLang="it-IT" sz="1100" i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1099144" y="1931961"/>
            <a:ext cx="58202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altLang="it-IT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altLang="it-IT" sz="1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SEGNALA </a:t>
            </a:r>
            <a:r>
              <a:rPr lang="it-IT" altLang="it-IT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L’ACCADUTO AL TUTOR </a:t>
            </a:r>
            <a:r>
              <a:rPr lang="it-IT" altLang="it-IT" sz="1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CLINICO DI AREA  </a:t>
            </a:r>
            <a:r>
              <a:rPr lang="it-IT" altLang="it-IT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AL COORDINATORE</a:t>
            </a:r>
            <a:r>
              <a:rPr lang="it-IT" alt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altLang="it-IT" sz="800" dirty="0">
              <a:latin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Assieme al tutor clinico </a:t>
            </a:r>
            <a:r>
              <a:rPr lang="it-IT" alt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compila la Notifica di Infortunio dell’Università</a:t>
            </a:r>
            <a:r>
              <a:rPr lang="it-IT" altLang="it-IT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file"/>
              </a:rPr>
              <a:t>(</a:t>
            </a:r>
            <a:r>
              <a:rPr lang="it-IT" altLang="it-IT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file"/>
              </a:rPr>
              <a:t>MOD:NIA del 17.04.14</a:t>
            </a:r>
            <a:r>
              <a:rPr lang="it-IT" altLang="it-IT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altLang="it-IT" sz="800" dirty="0">
              <a:latin typeface="Arial" panose="020B0604020202020204" pitchFamily="34" charset="0"/>
            </a:endParaRPr>
          </a:p>
        </p:txBody>
      </p:sp>
      <p:cxnSp>
        <p:nvCxnSpPr>
          <p:cNvPr id="3" name="Connettore 2 2"/>
          <p:cNvCxnSpPr/>
          <p:nvPr/>
        </p:nvCxnSpPr>
        <p:spPr>
          <a:xfrm>
            <a:off x="1226077" y="4732557"/>
            <a:ext cx="0" cy="348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1259632" y="3296372"/>
            <a:ext cx="0" cy="348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924441" y="2512975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2.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887784" y="3685240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se si, 3.b</a:t>
            </a:r>
            <a:endParaRPr lang="it-IT" b="1" dirty="0">
              <a:solidFill>
                <a:srgbClr val="FF0000"/>
              </a:solidFill>
            </a:endParaRPr>
          </a:p>
        </p:txBody>
      </p:sp>
      <p:cxnSp>
        <p:nvCxnSpPr>
          <p:cNvPr id="22" name="Connettore 2 21"/>
          <p:cNvCxnSpPr/>
          <p:nvPr/>
        </p:nvCxnSpPr>
        <p:spPr>
          <a:xfrm>
            <a:off x="2408147" y="4202776"/>
            <a:ext cx="607567" cy="31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/>
          <p:cNvSpPr/>
          <p:nvPr/>
        </p:nvSpPr>
        <p:spPr>
          <a:xfrm>
            <a:off x="220674" y="4714172"/>
            <a:ext cx="995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se si, </a:t>
            </a:r>
            <a:r>
              <a:rPr lang="it-IT" b="1" dirty="0">
                <a:solidFill>
                  <a:srgbClr val="FF0000"/>
                </a:solidFill>
              </a:rPr>
              <a:t>3.a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3851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216</Words>
  <Application>Microsoft Office PowerPoint</Application>
  <PresentationFormat>Presentazione su schermo (4:3)</PresentationFormat>
  <Paragraphs>31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Garamond</vt:lpstr>
      <vt:lpstr>Times New Roman</vt:lpstr>
      <vt:lpstr>Wingdings</vt:lpstr>
      <vt:lpstr>Tema di Office</vt:lpstr>
      <vt:lpstr>SEGNALAZIONE INFORTUNIO a.a.2015-16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terry</dc:creator>
  <cp:lastModifiedBy>Roberta Grando</cp:lastModifiedBy>
  <cp:revision>40</cp:revision>
  <cp:lastPrinted>2016-03-16T16:02:58Z</cp:lastPrinted>
  <dcterms:created xsi:type="dcterms:W3CDTF">2016-01-11T17:19:39Z</dcterms:created>
  <dcterms:modified xsi:type="dcterms:W3CDTF">2016-09-28T13:04:09Z</dcterms:modified>
</cp:coreProperties>
</file>